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331" r:id="rId2"/>
    <p:sldId id="401" r:id="rId3"/>
    <p:sldId id="336" r:id="rId4"/>
    <p:sldId id="404" r:id="rId5"/>
    <p:sldId id="409" r:id="rId6"/>
    <p:sldId id="341" r:id="rId7"/>
    <p:sldId id="34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9D5C"/>
    <a:srgbClr val="46554B"/>
    <a:srgbClr val="FAF7F0"/>
    <a:srgbClr val="F6F3EC"/>
    <a:srgbClr val="FAF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32"/>
  </p:normalViewPr>
  <p:slideViewPr>
    <p:cSldViewPr snapToGrid="0">
      <p:cViewPr varScale="1">
        <p:scale>
          <a:sx n="111" d="100"/>
          <a:sy n="111" d="100"/>
        </p:scale>
        <p:origin x="11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6E85B-4150-6044-8BFC-608762DE2050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AC0C8-882F-4145-831A-39332FB9D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13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67B6E-96D7-A92F-9040-E44C5FB88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3E575E-11B3-384E-56A6-96BA058655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16A5F6-BD85-9B3F-0BEE-DC0DC6A8E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BRING FOLDER OF MATERIALS UP FRONT.</a:t>
            </a:r>
          </a:p>
          <a:p>
            <a:r>
              <a:rPr lang="en-US"/>
              <a:t>Welcome – 4</a:t>
            </a:r>
            <a:r>
              <a:rPr lang="en-US" baseline="30000"/>
              <a:t>th</a:t>
            </a:r>
            <a:r>
              <a:rPr lang="en-US"/>
              <a:t>  MOScholars Partner School Training</a:t>
            </a:r>
          </a:p>
          <a:p>
            <a:r>
              <a:rPr lang="en-US"/>
              <a:t>We have new partnering schools and partnering schools that have been with us since the beginning. We are thankful to have you here. </a:t>
            </a:r>
            <a:br>
              <a:rPr lang="en-US">
                <a:cs typeface="+mn-lt"/>
              </a:rPr>
            </a:br>
            <a:r>
              <a:rPr lang="en-US"/>
              <a:t>We have 38 attendees representing over 23 partner schools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Reference Materials - Back of the agenda listing</a:t>
            </a:r>
          </a:p>
          <a:p>
            <a:r>
              <a:rPr lang="en-US"/>
              <a:t>Today is about our partnership with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12E8F-D974-5274-5A52-7A5F70696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AC0C8-882F-4145-831A-39332FB9D8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1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6255B-7ECB-FC1A-7C09-3E35A9B8B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EDF0A0-DD37-061A-8922-39BBDDAEE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DD25EB-2876-AB9D-51CD-1D11D74E9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3F4BB-7C23-2EFB-73B9-059044D51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AC0C8-882F-4145-831A-39332FB9D8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63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86C1B-C865-38D4-0196-F5EEE8467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F589D2-66B5-1515-22DF-046F25DEC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E960AC-C501-D495-4DB4-E78F84766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650AF-5301-99FF-7A00-0691DD39B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AC0C8-882F-4145-831A-39332FB9D8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15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7F873-AF3D-D5C3-424E-517777D06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0624EA-7A9C-E43F-66AB-742A034A94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7CD70D-406A-B4A6-5A5B-FEDF9E7DA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41D98-F35F-432B-B222-FC7407BFC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AC0C8-882F-4145-831A-39332FB9D8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2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55790-45A0-D270-9CA9-2A860245E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A1D79-E4F8-9402-F64B-423335C8AF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60B5F0-2E97-C5BA-E064-8B07753FC2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54A6C-FD66-F4E8-BD1B-19F6AF83AF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AC0C8-882F-4145-831A-39332FB9D8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42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67792-9773-2D19-8AAB-5BBB71CF4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DC5EE6-C956-0F40-42B1-1FE513E545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F95178-A9C6-21DC-0C4D-B81EF17EC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1575C-7309-C7C1-E81A-74787BCAC2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AC0C8-882F-4145-831A-39332FB9D8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72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DC58B-0705-3D62-1232-C4ED32791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1DC520-D036-4C45-7602-B872F6661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BFFA6-31BF-F53F-6219-9270498D2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8334D-4A36-5C1B-FEF5-F15E8916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598CF-E9D4-C818-C6D8-49BCE5B8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31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8266B-FF3F-B9B0-B560-C74DDF73C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B6EC60-4FCE-4AC2-E2A0-C588A8E19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74296-A76E-DEB3-CF14-7B1985AA6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CFC29-1DBD-2A14-1570-D5C281EB3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EF385-FAA0-A05D-731D-FCE76A59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9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36AEB1-6475-892C-946D-4FB14BEEC2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DF946-530C-DF52-0F39-3160668D1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D5F30-EBFA-723F-4721-2F90C0E4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8A9E3-A9D8-E87C-23CE-8409719DB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66921-4AD0-E5FC-5878-F0F214C8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6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05430-895C-4581-242C-BE86B542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D6021-2EFC-9B63-19C0-53E514F2A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C5115-460B-9B8C-A9E4-807DF236A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9B72A-4C01-F2AD-F5F2-B73E75120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FB158-619B-3F1A-E45B-497AF0CD4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5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31C7-9B23-F38B-4D01-C7E4FBB2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FB6B6-A491-F7C1-286E-EBB0DFBF1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FA52F-F996-6ED1-3AB9-A3BA9089B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8A775-5C84-69C5-CAFF-894B44B0E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86D2F-E4E8-1311-B997-E07DEE345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16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E94AA-19AD-C2B7-BEF5-C8F55D4D6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3C716-058C-77D2-38F1-FBDC7B948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491C7-691F-6D07-8B0D-8C62B4A0C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657D0-D732-663E-7E07-109BEF51E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3966C-36C8-B0F8-7EDD-CCEF08A9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4AB70-614E-BF36-8CED-F81B266E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40BE-7DC1-3B17-2DFD-7889B764C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6FD58-AD0E-4123-AA1F-2A6A1B111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348A93-7181-0A13-836F-57864713A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72C7F2-1640-397D-DD91-6E976D16A0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0AF36-D8BD-CE7A-A94B-8E875F25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9CAB5E-A138-860B-18B0-7C8CA463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736F34-1CF5-6B47-3B9B-40FFFE58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DC980D-1452-A177-7D77-E5BE1CB4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6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77BBB-7D5A-0705-876E-AB1F2710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1B7CC-AF99-F058-FF30-CC26D5A1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A6F0D-1E1D-095B-505A-425FC2B23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5C13C-A35D-3876-E255-D5F4317A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51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AAD624-C137-C9A1-158B-E1D1235E9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F099E-DCBA-8F39-7AFB-4802050B9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93F5E-3486-8860-CFF0-9FF88FFC8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38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E4E34-B0D4-0B20-4269-58F145FA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560DC-AE7F-A90C-A374-EAB5BA4FC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6DC2D-A247-91DC-DEFC-F222529BC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2F24D-F698-57B9-DAF2-B2606CE21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D88B4-DC3D-D977-2EA4-D420CED7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C15D7-EAEB-B8BF-518F-6E2309DC1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5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792A7-E393-276F-32FA-D871DDD4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36F1E5-3DAF-EDCC-ED25-80716B18A3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126FE-100A-621A-0BE1-8DED42115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C602F-C634-B38A-1F33-3F2DC2ECE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7EB19-7459-C0AD-AA2B-D41C0D18C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704D8-12FF-A5E2-B4C7-AE9AEEC1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8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8CE97B-212E-DAEE-0E52-AC496622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CD02B-CD33-9495-5242-B061B61F1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13A94-8983-4B7B-6237-58930162ED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DD000-4DD3-035F-81DA-38A16864B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3C0FE-BCDE-AFE3-D18D-090F9A8D3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3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44FCB-6AC5-597C-593C-18703D256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3EF43-FD89-202B-9780-520A86163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34" y="0"/>
            <a:ext cx="1219893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0EBC33-6116-B8AA-40F0-01B8A3621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16" y="396607"/>
            <a:ext cx="2865168" cy="885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8648FD-F6F6-E467-0F97-AD0721BD4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46" y="3305059"/>
            <a:ext cx="1523907" cy="181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9126F2-DCB7-B22F-08DA-F52A687AC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36757C-1A92-9B48-DF89-F6178B60E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3000"/>
          </a:blip>
          <a:srcRect t="5919" r="17701" b="17672"/>
          <a:stretch/>
        </p:blipFill>
        <p:spPr>
          <a:xfrm>
            <a:off x="7086599" y="2616299"/>
            <a:ext cx="5105401" cy="4241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AACE20-5014-8743-8E3D-5E375F405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57" y="5631050"/>
            <a:ext cx="2660554" cy="82204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B4C74C-58FB-24A5-C03D-376233A291D6}"/>
              </a:ext>
            </a:extLst>
          </p:cNvPr>
          <p:cNvCxnSpPr/>
          <p:nvPr/>
        </p:nvCxnSpPr>
        <p:spPr>
          <a:xfrm>
            <a:off x="0" y="6655547"/>
            <a:ext cx="12192000" cy="0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B220412-6DF6-8C64-AF84-9E39C2E7A5B5}"/>
              </a:ext>
            </a:extLst>
          </p:cNvPr>
          <p:cNvSpPr txBox="1"/>
          <p:nvPr/>
        </p:nvSpPr>
        <p:spPr>
          <a:xfrm>
            <a:off x="475613" y="340681"/>
            <a:ext cx="8432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46554B"/>
                </a:solidFill>
                <a:latin typeface="Aptos" panose="020B0004020202020204" pitchFamily="34" charset="0"/>
              </a:rPr>
              <a:t>Our Team</a:t>
            </a:r>
            <a:endParaRPr lang="en-US" sz="7200" b="1">
              <a:solidFill>
                <a:srgbClr val="46554B"/>
              </a:solidFill>
              <a:latin typeface="Aptos" panose="020B00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050601-ABC5-28C0-6C31-485779C3221F}"/>
              </a:ext>
            </a:extLst>
          </p:cNvPr>
          <p:cNvCxnSpPr>
            <a:cxnSpLocks/>
          </p:cNvCxnSpPr>
          <p:nvPr/>
        </p:nvCxnSpPr>
        <p:spPr>
          <a:xfrm>
            <a:off x="436656" y="1230929"/>
            <a:ext cx="1174167" cy="0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083793-31D0-68CD-2196-0CDF5B421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 t="14154" r="22410" b="39692"/>
          <a:stretch/>
        </p:blipFill>
        <p:spPr bwMode="auto">
          <a:xfrm>
            <a:off x="1023739" y="1778266"/>
            <a:ext cx="1964590" cy="21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FB6716B-20AA-765A-C609-5B91321D4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17215" r="19583" b="36143"/>
          <a:stretch/>
        </p:blipFill>
        <p:spPr bwMode="auto">
          <a:xfrm>
            <a:off x="3543299" y="1794981"/>
            <a:ext cx="2146829" cy="212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0E39387-D58F-843B-18CF-F0740BBA5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9" t="9642" r="21760" b="18567"/>
          <a:stretch/>
        </p:blipFill>
        <p:spPr bwMode="auto">
          <a:xfrm>
            <a:off x="6284594" y="1783770"/>
            <a:ext cx="1819861" cy="212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883917-8275-4306-7D8F-0765DC406A6D}"/>
              </a:ext>
            </a:extLst>
          </p:cNvPr>
          <p:cNvSpPr txBox="1"/>
          <p:nvPr/>
        </p:nvSpPr>
        <p:spPr>
          <a:xfrm>
            <a:off x="675757" y="4106854"/>
            <a:ext cx="26605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BC9B55"/>
                </a:solidFill>
                <a:effectLst/>
                <a:latin typeface="Arial" panose="020B0604020202020204" pitchFamily="34" charset="0"/>
              </a:rPr>
              <a:t>Chris Vas</a:t>
            </a:r>
            <a:endParaRPr lang="en-US" sz="3200"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1400" i="1">
                <a:solidFill>
                  <a:srgbClr val="231F20"/>
                </a:solidFill>
                <a:effectLst/>
                <a:latin typeface="Arial" panose="020B0604020202020204" pitchFamily="34" charset="0"/>
              </a:rPr>
              <a:t>Scholarship Director</a:t>
            </a:r>
            <a:endParaRPr lang="en-US" sz="1400"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8588B3-E8A3-7B08-CEAF-86437A4D8447}"/>
              </a:ext>
            </a:extLst>
          </p:cNvPr>
          <p:cNvSpPr txBox="1"/>
          <p:nvPr/>
        </p:nvSpPr>
        <p:spPr>
          <a:xfrm>
            <a:off x="3329276" y="4122334"/>
            <a:ext cx="26605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BC9B55"/>
                </a:solidFill>
                <a:effectLst/>
                <a:latin typeface="Arial" panose="020B0604020202020204" pitchFamily="34" charset="0"/>
              </a:rPr>
              <a:t>Josh Hurlbert</a:t>
            </a:r>
            <a:endParaRPr lang="en-US" sz="3200"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1400" i="1">
                <a:solidFill>
                  <a:srgbClr val="231F20"/>
                </a:solidFill>
                <a:effectLst/>
                <a:latin typeface="Arial" panose="020B0604020202020204" pitchFamily="34" charset="0"/>
              </a:rPr>
              <a:t>Scholarship Coordinator</a:t>
            </a:r>
            <a:endParaRPr lang="en-US" sz="1400"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66D2A6-B0C4-8F27-23A2-8E89877016D7}"/>
              </a:ext>
            </a:extLst>
          </p:cNvPr>
          <p:cNvSpPr txBox="1"/>
          <p:nvPr/>
        </p:nvSpPr>
        <p:spPr>
          <a:xfrm>
            <a:off x="5704277" y="4122334"/>
            <a:ext cx="30985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BC9B55"/>
                </a:solidFill>
                <a:latin typeface="Arial" panose="020B0604020202020204" pitchFamily="34" charset="0"/>
              </a:rPr>
              <a:t>Kristi Miller</a:t>
            </a:r>
            <a:endParaRPr lang="en-US" sz="3200">
              <a:latin typeface="Arial" panose="020B0604020202020204" pitchFamily="34" charset="0"/>
            </a:endParaRPr>
          </a:p>
          <a:p>
            <a:pPr algn="ctr"/>
            <a:r>
              <a:rPr lang="en-US" sz="1400" i="1">
                <a:solidFill>
                  <a:srgbClr val="231F20"/>
                </a:solidFill>
                <a:latin typeface="Arial" panose="020B0604020202020204" pitchFamily="34" charset="0"/>
              </a:rPr>
              <a:t>Development Associate</a:t>
            </a:r>
            <a:endParaRPr lang="en-US" sz="1400">
              <a:solidFill>
                <a:srgbClr val="231F2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A person smiling at camera&#10;&#10;AI-generated content may be incorrect.">
            <a:extLst>
              <a:ext uri="{FF2B5EF4-FFF2-40B4-BE49-F238E27FC236}">
                <a16:creationId xmlns:a16="http://schemas.microsoft.com/office/drawing/2014/main" id="{DDF43832-2791-EB23-3ABF-6FEEF6D96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8921" y="1828901"/>
            <a:ext cx="2248492" cy="21299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EE3DEB-F496-3BDD-FF30-D0FEFDA04CC7}"/>
              </a:ext>
            </a:extLst>
          </p:cNvPr>
          <p:cNvSpPr txBox="1"/>
          <p:nvPr/>
        </p:nvSpPr>
        <p:spPr>
          <a:xfrm>
            <a:off x="8449108" y="4106855"/>
            <a:ext cx="29010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BC9B55"/>
                </a:solidFill>
                <a:effectLst/>
                <a:latin typeface="Arial" panose="020B0604020202020204" pitchFamily="34" charset="0"/>
              </a:rPr>
              <a:t>Jenna Larson</a:t>
            </a:r>
            <a:endParaRPr lang="en-US" sz="3200"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1400" i="1">
                <a:solidFill>
                  <a:srgbClr val="231F20"/>
                </a:solidFill>
                <a:effectLst/>
                <a:latin typeface="Arial" panose="020B0604020202020204" pitchFamily="34" charset="0"/>
              </a:rPr>
              <a:t>Administrative Assistant</a:t>
            </a:r>
            <a:endParaRPr lang="en-US" sz="1400"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4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54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3F1B3F-7E73-5521-0418-2BEC75874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037B9E-80A5-66A8-93EA-E0175448E7AC}"/>
              </a:ext>
            </a:extLst>
          </p:cNvPr>
          <p:cNvCxnSpPr>
            <a:cxnSpLocks/>
          </p:cNvCxnSpPr>
          <p:nvPr/>
        </p:nvCxnSpPr>
        <p:spPr>
          <a:xfrm>
            <a:off x="5855972" y="1323069"/>
            <a:ext cx="5863790" cy="10228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2A9A613-7698-112B-BAC3-D2AB8BBA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0"/>
          </a:blip>
          <a:srcRect l="27759" r="27144"/>
          <a:stretch/>
        </p:blipFill>
        <p:spPr>
          <a:xfrm>
            <a:off x="983" y="0"/>
            <a:ext cx="5705851" cy="6855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40F46C-6B23-EB8E-754D-96E0863C07D8}"/>
              </a:ext>
            </a:extLst>
          </p:cNvPr>
          <p:cNvSpPr txBox="1"/>
          <p:nvPr/>
        </p:nvSpPr>
        <p:spPr>
          <a:xfrm>
            <a:off x="5855639" y="444037"/>
            <a:ext cx="586586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>
                <a:solidFill>
                  <a:srgbClr val="BD9D5C"/>
                </a:solidFill>
                <a:latin typeface="Aptos"/>
              </a:rPr>
              <a:t>Who Qualifies</a:t>
            </a:r>
            <a:r>
              <a:rPr lang="en-US" sz="4000" b="1">
                <a:solidFill>
                  <a:srgbClr val="BD9D5C"/>
                </a:solidFill>
                <a:latin typeface="Aptos"/>
              </a:rPr>
              <a:t>?</a:t>
            </a:r>
            <a:endParaRPr lang="en-US">
              <a:solidFill>
                <a:srgbClr val="BD9D5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B27F0-0FC7-ACEB-6298-FD817BDFC908}"/>
              </a:ext>
            </a:extLst>
          </p:cNvPr>
          <p:cNvSpPr txBox="1"/>
          <p:nvPr/>
        </p:nvSpPr>
        <p:spPr>
          <a:xfrm>
            <a:off x="5852215" y="1533855"/>
            <a:ext cx="6170739" cy="51090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>
                <a:solidFill>
                  <a:srgbClr val="F6F3EC"/>
                </a:solidFill>
                <a:latin typeface="Arial"/>
                <a:ea typeface="+mn-lt"/>
                <a:cs typeface="Arial"/>
              </a:rPr>
              <a:t>A legal Missouri resident who meets one of these four conditions:</a:t>
            </a:r>
            <a:endParaRPr lang="en-US" sz="2400">
              <a:solidFill>
                <a:srgbClr val="F6F3EC"/>
              </a:solidFill>
              <a:latin typeface="Arial"/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400">
              <a:solidFill>
                <a:srgbClr val="F6F3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>
                <a:solidFill>
                  <a:srgbClr val="F6F3EC"/>
                </a:solidFill>
                <a:latin typeface="Arial"/>
                <a:ea typeface="+mn-lt"/>
                <a:cs typeface="Arial"/>
              </a:rPr>
              <a:t>1. Has a formal IEP/ISP issued within the past 36 months;</a:t>
            </a:r>
          </a:p>
          <a:p>
            <a:pPr algn="ctr"/>
            <a:r>
              <a:rPr lang="en-US" sz="2300" b="1">
                <a:solidFill>
                  <a:srgbClr val="F6F3EC"/>
                </a:solidFill>
                <a:latin typeface="Arial"/>
                <a:ea typeface="+mn-lt"/>
                <a:cs typeface="Arial"/>
              </a:rPr>
              <a:t>OR</a:t>
            </a:r>
            <a:endParaRPr lang="en-US"/>
          </a:p>
          <a:p>
            <a:r>
              <a:rPr lang="en-US" sz="2300">
                <a:solidFill>
                  <a:srgbClr val="F6F3EC"/>
                </a:solidFill>
                <a:latin typeface="Arial"/>
                <a:ea typeface="+mn-lt"/>
                <a:cs typeface="Arial"/>
              </a:rPr>
              <a:t>2. Has a household income under 300% of the reduced lunch threshold (for a family of four, $183,150 this year) </a:t>
            </a:r>
            <a:r>
              <a:rPr lang="en-US" sz="2300" b="1">
                <a:solidFill>
                  <a:srgbClr val="F6F3EC"/>
                </a:solidFill>
                <a:latin typeface="Arial"/>
                <a:ea typeface="+mn-lt"/>
                <a:cs typeface="Arial"/>
              </a:rPr>
              <a:t>AND</a:t>
            </a:r>
            <a:r>
              <a:rPr lang="en-US" sz="2300">
                <a:solidFill>
                  <a:srgbClr val="F6F3EC"/>
                </a:solidFill>
                <a:latin typeface="Arial"/>
                <a:ea typeface="+mn-lt"/>
                <a:cs typeface="Arial"/>
              </a:rPr>
              <a:t> either:</a:t>
            </a:r>
          </a:p>
          <a:p>
            <a:pPr lvl="1"/>
            <a:r>
              <a:rPr lang="en-US" sz="2300">
                <a:solidFill>
                  <a:srgbClr val="F6F3EC"/>
                </a:solidFill>
                <a:latin typeface="Arial"/>
                <a:ea typeface="+mn-lt"/>
                <a:cs typeface="Arial"/>
              </a:rPr>
              <a:t>a. Going into K or 1st Grade; </a:t>
            </a:r>
            <a:r>
              <a:rPr lang="en-US" sz="2300" b="1">
                <a:solidFill>
                  <a:srgbClr val="F6F3EC"/>
                </a:solidFill>
                <a:latin typeface="Arial"/>
                <a:ea typeface="+mn-lt"/>
                <a:cs typeface="Arial"/>
              </a:rPr>
              <a:t>OR</a:t>
            </a:r>
          </a:p>
          <a:p>
            <a:pPr lvl="1"/>
            <a:r>
              <a:rPr lang="en-US" sz="2300">
                <a:solidFill>
                  <a:srgbClr val="F6F3EC"/>
                </a:solidFill>
                <a:latin typeface="Arial"/>
                <a:ea typeface="+mn-lt"/>
                <a:cs typeface="Arial"/>
              </a:rPr>
              <a:t>b. Attended public school for a semester the immediate prior year; </a:t>
            </a:r>
            <a:r>
              <a:rPr lang="en-US" sz="2300" b="1">
                <a:solidFill>
                  <a:srgbClr val="F6F3EC"/>
                </a:solidFill>
                <a:latin typeface="Arial"/>
                <a:ea typeface="+mn-lt"/>
                <a:cs typeface="Arial"/>
              </a:rPr>
              <a:t>OR</a:t>
            </a:r>
          </a:p>
          <a:p>
            <a:pPr lvl="1"/>
            <a:r>
              <a:rPr lang="en-US" sz="2300">
                <a:solidFill>
                  <a:srgbClr val="F6F3EC"/>
                </a:solidFill>
                <a:latin typeface="Arial"/>
                <a:ea typeface="+mn-lt"/>
                <a:cs typeface="Arial"/>
              </a:rPr>
              <a:t>c. Is a sibling of a renewal scholarship student.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F1A65C-F463-5C79-23AB-55AD846D6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4657" y="5679076"/>
            <a:ext cx="484094" cy="75423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E3EB2D-1D11-04CA-9895-E09563955FE7}"/>
              </a:ext>
            </a:extLst>
          </p:cNvPr>
          <p:cNvCxnSpPr/>
          <p:nvPr/>
        </p:nvCxnSpPr>
        <p:spPr>
          <a:xfrm>
            <a:off x="0" y="6655547"/>
            <a:ext cx="12192000" cy="0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69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54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B1F7C-1591-6D6F-AD84-B5FCBFA96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06B066-EE81-7497-7A14-B1D0FBD7FB53}"/>
              </a:ext>
            </a:extLst>
          </p:cNvPr>
          <p:cNvCxnSpPr>
            <a:cxnSpLocks/>
          </p:cNvCxnSpPr>
          <p:nvPr/>
        </p:nvCxnSpPr>
        <p:spPr>
          <a:xfrm>
            <a:off x="5855972" y="1323069"/>
            <a:ext cx="5863790" cy="10228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85B8D85-3CF4-8D9B-9503-00E7A1F4D413}"/>
              </a:ext>
            </a:extLst>
          </p:cNvPr>
          <p:cNvSpPr txBox="1"/>
          <p:nvPr/>
        </p:nvSpPr>
        <p:spPr>
          <a:xfrm>
            <a:off x="5855639" y="444037"/>
            <a:ext cx="586586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>
                <a:solidFill>
                  <a:srgbClr val="BD9D5C"/>
                </a:solidFill>
                <a:latin typeface="Aptos"/>
              </a:rPr>
              <a:t>Who Qualifies</a:t>
            </a:r>
            <a:r>
              <a:rPr lang="en-US" sz="4000" b="1">
                <a:solidFill>
                  <a:srgbClr val="BD9D5C"/>
                </a:solidFill>
                <a:latin typeface="Aptos"/>
              </a:rPr>
              <a:t>?</a:t>
            </a:r>
            <a:endParaRPr lang="en-US">
              <a:solidFill>
                <a:srgbClr val="BD9D5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CE8BF7-B3AE-671B-EC3B-7ECF7BA4E543}"/>
              </a:ext>
            </a:extLst>
          </p:cNvPr>
          <p:cNvSpPr txBox="1"/>
          <p:nvPr/>
        </p:nvSpPr>
        <p:spPr>
          <a:xfrm>
            <a:off x="5852215" y="1533855"/>
            <a:ext cx="6170739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>
                <a:solidFill>
                  <a:srgbClr val="F6F3EC"/>
                </a:solidFill>
                <a:latin typeface="Arial"/>
                <a:ea typeface="Roboto Medium"/>
                <a:cs typeface="Arial"/>
              </a:rPr>
              <a:t>The State Treasurer's Office closed this application window closed April 3.</a:t>
            </a:r>
            <a:endParaRPr lang="en-US"/>
          </a:p>
          <a:p>
            <a:pPr algn="ctr"/>
            <a:endParaRPr lang="en-US" sz="2400">
              <a:solidFill>
                <a:srgbClr val="F6F3EC"/>
              </a:solidFill>
              <a:latin typeface="Arial"/>
              <a:ea typeface="+mn-lt"/>
              <a:cs typeface="Arial"/>
            </a:endParaRPr>
          </a:p>
          <a:p>
            <a:pPr algn="ctr"/>
            <a:r>
              <a:rPr lang="en-US" sz="2400">
                <a:solidFill>
                  <a:srgbClr val="F6F3EC"/>
                </a:solidFill>
                <a:latin typeface="Arial"/>
                <a:ea typeface="+mn-lt"/>
                <a:cs typeface="Arial"/>
              </a:rPr>
              <a:t>Parents can sign up for our interest list at</a:t>
            </a:r>
          </a:p>
          <a:p>
            <a:pPr algn="ctr"/>
            <a:r>
              <a:rPr lang="en-US" sz="2400" err="1">
                <a:solidFill>
                  <a:srgbClr val="F6F3EC"/>
                </a:solidFill>
                <a:latin typeface="Arial"/>
                <a:ea typeface="+mn-lt"/>
                <a:cs typeface="Arial"/>
              </a:rPr>
              <a:t>herzogmoscholars.org</a:t>
            </a:r>
            <a:r>
              <a:rPr lang="en-US" sz="2400">
                <a:solidFill>
                  <a:srgbClr val="F6F3EC"/>
                </a:solidFill>
                <a:latin typeface="Arial"/>
                <a:ea typeface="+mn-lt"/>
                <a:cs typeface="Arial"/>
              </a:rPr>
              <a:t>/qualification-check</a:t>
            </a:r>
            <a:endParaRPr lang="en-US"/>
          </a:p>
          <a:p>
            <a:pPr algn="ctr"/>
            <a:endParaRPr lang="en-US" sz="2400">
              <a:solidFill>
                <a:srgbClr val="F6F3EC"/>
              </a:solidFill>
              <a:latin typeface="Arial"/>
              <a:ea typeface="+mn-lt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0B219F-9D72-7D6C-E1E6-1E958DD09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657" y="5679076"/>
            <a:ext cx="484094" cy="754231"/>
          </a:xfrm>
          <a:prstGeom prst="rect">
            <a:avLst/>
          </a:prstGeom>
        </p:spPr>
      </p:pic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D698FC2-034D-2295-7BB7-07FFD702F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432" y="3856517"/>
            <a:ext cx="2095500" cy="2076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DCF7C6-DA6C-FFA0-E625-A710B35DEB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31" r="19035" b="2511"/>
          <a:stretch/>
        </p:blipFill>
        <p:spPr>
          <a:xfrm>
            <a:off x="-3317" y="0"/>
            <a:ext cx="5883965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A73157-30C1-5104-D22B-E2BB9F729684}"/>
              </a:ext>
            </a:extLst>
          </p:cNvPr>
          <p:cNvCxnSpPr/>
          <p:nvPr/>
        </p:nvCxnSpPr>
        <p:spPr>
          <a:xfrm>
            <a:off x="0" y="6655547"/>
            <a:ext cx="12192000" cy="0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8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54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A557D7-87F5-79B1-4F79-9E71D6763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AF4434-D770-5B9B-989D-B67D8B3CB1EE}"/>
              </a:ext>
            </a:extLst>
          </p:cNvPr>
          <p:cNvCxnSpPr>
            <a:cxnSpLocks/>
          </p:cNvCxnSpPr>
          <p:nvPr/>
        </p:nvCxnSpPr>
        <p:spPr>
          <a:xfrm>
            <a:off x="5855972" y="1323069"/>
            <a:ext cx="5863790" cy="10228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543F060-E405-AD16-20F4-BAA135535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0"/>
          </a:blip>
          <a:srcRect l="27759" r="27144"/>
          <a:stretch/>
        </p:blipFill>
        <p:spPr>
          <a:xfrm>
            <a:off x="983" y="0"/>
            <a:ext cx="5705851" cy="6855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1F777F-6DDB-6E77-CB9E-AF0CBFC90DC1}"/>
              </a:ext>
            </a:extLst>
          </p:cNvPr>
          <p:cNvSpPr txBox="1"/>
          <p:nvPr/>
        </p:nvSpPr>
        <p:spPr>
          <a:xfrm>
            <a:off x="5855639" y="444037"/>
            <a:ext cx="586586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>
                <a:solidFill>
                  <a:srgbClr val="BD9D5C"/>
                </a:solidFill>
                <a:latin typeface="Aptos"/>
              </a:rPr>
              <a:t>Who Qualified</a:t>
            </a:r>
            <a:r>
              <a:rPr lang="en-US" sz="4000" b="1">
                <a:solidFill>
                  <a:srgbClr val="BD9D5C"/>
                </a:solidFill>
                <a:latin typeface="Aptos"/>
              </a:rPr>
              <a:t>?</a:t>
            </a:r>
            <a:endParaRPr lang="en-US">
              <a:solidFill>
                <a:srgbClr val="BD9D5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C282F-004D-EC4F-E2A0-36907D654143}"/>
              </a:ext>
            </a:extLst>
          </p:cNvPr>
          <p:cNvSpPr txBox="1"/>
          <p:nvPr/>
        </p:nvSpPr>
        <p:spPr>
          <a:xfrm>
            <a:off x="5852215" y="1533855"/>
            <a:ext cx="6170739" cy="39087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400" b="1">
                <a:solidFill>
                  <a:srgbClr val="F6F3EC"/>
                </a:solidFill>
                <a:latin typeface="Aptos Display"/>
                <a:ea typeface="Roboto Medium"/>
                <a:cs typeface="Arial"/>
              </a:rPr>
              <a:t>2,407 renewals</a:t>
            </a:r>
            <a:endParaRPr lang="en-US" sz="4400"/>
          </a:p>
          <a:p>
            <a:pPr algn="ctr"/>
            <a:r>
              <a:rPr lang="en-US" sz="3200" b="1">
                <a:solidFill>
                  <a:srgbClr val="F6F3EC"/>
                </a:solidFill>
                <a:latin typeface="Aptos Display"/>
                <a:ea typeface="Roboto Medium"/>
                <a:cs typeface="Arial"/>
              </a:rPr>
              <a:t>+</a:t>
            </a:r>
            <a:endParaRPr lang="en-US" sz="3200"/>
          </a:p>
          <a:p>
            <a:pPr algn="ctr"/>
            <a:r>
              <a:rPr lang="en-US" sz="4400" b="1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4,303 new applicants</a:t>
            </a:r>
          </a:p>
          <a:p>
            <a:pPr algn="ctr"/>
            <a:r>
              <a:rPr lang="en-US" sz="3200" b="1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---</a:t>
            </a:r>
          </a:p>
          <a:p>
            <a:pPr algn="ctr"/>
            <a:r>
              <a:rPr lang="en-US" sz="3200" b="1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1,903 – Qualified</a:t>
            </a:r>
          </a:p>
          <a:p>
            <a:pPr algn="ctr"/>
            <a:r>
              <a:rPr lang="en-US" sz="3200" b="1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980 – Pending FACTS review</a:t>
            </a:r>
          </a:p>
          <a:p>
            <a:pPr algn="ctr"/>
            <a:r>
              <a:rPr lang="en-US" sz="3200" b="1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1,420 – Incomplete/Not Qualified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8D7496-61AC-347E-C839-CF02982C3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4657" y="5679076"/>
            <a:ext cx="484094" cy="75423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74E829-3D38-2CD5-EA5A-1C2BC2ADD983}"/>
              </a:ext>
            </a:extLst>
          </p:cNvPr>
          <p:cNvCxnSpPr/>
          <p:nvPr/>
        </p:nvCxnSpPr>
        <p:spPr>
          <a:xfrm>
            <a:off x="0" y="6655547"/>
            <a:ext cx="12192000" cy="0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09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54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92E1F-154F-0DFA-549A-490295791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26B106-4E8E-DF56-91AD-2AAA5AB5A58C}"/>
              </a:ext>
            </a:extLst>
          </p:cNvPr>
          <p:cNvCxnSpPr/>
          <p:nvPr/>
        </p:nvCxnSpPr>
        <p:spPr>
          <a:xfrm>
            <a:off x="0" y="6655547"/>
            <a:ext cx="12192000" cy="0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A358C3-B37D-DD0C-98B8-F6023CAF0A7A}"/>
              </a:ext>
            </a:extLst>
          </p:cNvPr>
          <p:cNvCxnSpPr>
            <a:cxnSpLocks/>
          </p:cNvCxnSpPr>
          <p:nvPr/>
        </p:nvCxnSpPr>
        <p:spPr>
          <a:xfrm>
            <a:off x="471214" y="1326118"/>
            <a:ext cx="11253280" cy="7179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BDD5F2C-9F2F-5753-569D-E1FD9DFB10ED}"/>
              </a:ext>
            </a:extLst>
          </p:cNvPr>
          <p:cNvSpPr txBox="1"/>
          <p:nvPr/>
        </p:nvSpPr>
        <p:spPr>
          <a:xfrm>
            <a:off x="470497" y="187345"/>
            <a:ext cx="11251005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BD9D5C"/>
                </a:solidFill>
                <a:latin typeface="Aptos"/>
              </a:rPr>
              <a:t>In what order are they awarded?</a:t>
            </a:r>
            <a:endParaRPr lang="en-US" sz="2000" b="1" dirty="0">
              <a:solidFill>
                <a:srgbClr val="BD9D5C"/>
              </a:solidFill>
              <a:latin typeface="Aptos"/>
            </a:endParaRPr>
          </a:p>
          <a:p>
            <a:pPr algn="ctr"/>
            <a:r>
              <a:rPr lang="en-US" sz="2000" b="1" dirty="0">
                <a:solidFill>
                  <a:srgbClr val="BD9D5C"/>
                </a:solidFill>
                <a:latin typeface="Aptos"/>
              </a:rPr>
              <a:t>(#s as of 4/10/26)</a:t>
            </a:r>
            <a:endParaRPr lang="en-US" sz="2400" dirty="0">
              <a:solidFill>
                <a:srgbClr val="BD9D5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660B3F-F5B5-F685-B835-AC7E6B867470}"/>
              </a:ext>
            </a:extLst>
          </p:cNvPr>
          <p:cNvSpPr txBox="1"/>
          <p:nvPr/>
        </p:nvSpPr>
        <p:spPr>
          <a:xfrm>
            <a:off x="470499" y="1362811"/>
            <a:ext cx="11228578" cy="50783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700" b="1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1) Renewal scholarships </a:t>
            </a:r>
            <a:r>
              <a:rPr lang="en-US" sz="2700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- 2,407</a:t>
            </a:r>
          </a:p>
          <a:p>
            <a:r>
              <a:rPr lang="en-US" sz="2700" b="1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2) Siblings of renewals </a:t>
            </a:r>
            <a:r>
              <a:rPr lang="en-US" sz="2700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- 29% of qualified new students</a:t>
            </a:r>
          </a:p>
          <a:p>
            <a:r>
              <a:rPr lang="en-US" sz="2700" b="1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3) IEP/Dyslexia students – </a:t>
            </a:r>
            <a:r>
              <a:rPr lang="en-US" sz="2700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13%</a:t>
            </a:r>
          </a:p>
          <a:p>
            <a:r>
              <a:rPr lang="en-US" sz="2700" b="1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4) Free lunch student in unaccredited school districts </a:t>
            </a:r>
            <a:r>
              <a:rPr lang="en-US" sz="2700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- &gt;1%</a:t>
            </a:r>
          </a:p>
          <a:p>
            <a:pPr lvl="2"/>
            <a:r>
              <a:rPr lang="en-US" sz="2700" dirty="0">
                <a:solidFill>
                  <a:srgbClr val="BD9D5C"/>
                </a:solidFill>
                <a:latin typeface="Aptos Display"/>
                <a:ea typeface="+mn-lt"/>
                <a:cs typeface="Arial"/>
              </a:rPr>
              <a:t>(max income for a family of 4 = $42,900)</a:t>
            </a:r>
            <a:endParaRPr lang="en-US" sz="2700" dirty="0">
              <a:solidFill>
                <a:srgbClr val="BD9D5C"/>
              </a:solidFill>
              <a:latin typeface="Aptos Display"/>
            </a:endParaRPr>
          </a:p>
          <a:p>
            <a:r>
              <a:rPr lang="en-US" sz="2700" b="1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5) Reduced lunch student in unaccredited school districts </a:t>
            </a:r>
            <a:r>
              <a:rPr lang="en-US" sz="2700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- &gt;1%</a:t>
            </a:r>
          </a:p>
          <a:p>
            <a:pPr lvl="2"/>
            <a:r>
              <a:rPr lang="en-US" sz="2700" dirty="0">
                <a:solidFill>
                  <a:srgbClr val="BD9D5C"/>
                </a:solidFill>
                <a:latin typeface="Aptos Display"/>
                <a:ea typeface="+mn-lt"/>
                <a:cs typeface="Arial"/>
              </a:rPr>
              <a:t>(max income for a family of 4 = $61,050)</a:t>
            </a:r>
            <a:endParaRPr lang="en-US" sz="2700" dirty="0">
              <a:solidFill>
                <a:srgbClr val="BD9D5C"/>
              </a:solidFill>
              <a:latin typeface="Aptos Display"/>
            </a:endParaRPr>
          </a:p>
          <a:p>
            <a:r>
              <a:rPr lang="en-US" sz="2700" b="1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6) Rest of free lunch students – </a:t>
            </a:r>
            <a:r>
              <a:rPr lang="en-US" sz="2700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8%</a:t>
            </a:r>
          </a:p>
          <a:p>
            <a:r>
              <a:rPr lang="en-US" sz="2700" b="1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7) Rest of reduced lunch students – </a:t>
            </a:r>
            <a:r>
              <a:rPr lang="en-US" sz="2700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7%</a:t>
            </a:r>
          </a:p>
          <a:p>
            <a:r>
              <a:rPr lang="en-US" sz="2700" b="1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8) Active duty military students enrolling in Missouri for the first time </a:t>
            </a:r>
            <a:r>
              <a:rPr lang="en-US" sz="2700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- &gt;1%</a:t>
            </a:r>
          </a:p>
          <a:p>
            <a:r>
              <a:rPr lang="en-US" sz="2700" b="1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9) Everyone else under 300% </a:t>
            </a:r>
            <a:r>
              <a:rPr lang="en-US" sz="2700" dirty="0">
                <a:solidFill>
                  <a:srgbClr val="F6F3EC"/>
                </a:solidFill>
                <a:latin typeface="Aptos Display"/>
                <a:ea typeface="+mn-lt"/>
                <a:cs typeface="Arial"/>
              </a:rPr>
              <a:t>- 43%</a:t>
            </a:r>
          </a:p>
          <a:p>
            <a:pPr lvl="2"/>
            <a:r>
              <a:rPr lang="en-US" sz="2700" dirty="0">
                <a:solidFill>
                  <a:srgbClr val="BD9D5C"/>
                </a:solidFill>
                <a:latin typeface="Aptos Display"/>
                <a:ea typeface="+mn-lt"/>
                <a:cs typeface="Arial"/>
              </a:rPr>
              <a:t>(max income for a family of 4 = $183,150)</a:t>
            </a:r>
            <a:endParaRPr lang="en-US" sz="2700" dirty="0">
              <a:solidFill>
                <a:srgbClr val="BD9D5C"/>
              </a:solidFill>
              <a:latin typeface="Aptos Display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586C14-5243-6884-8062-BB850DC33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657" y="5679076"/>
            <a:ext cx="484094" cy="754231"/>
          </a:xfrm>
          <a:prstGeom prst="rect">
            <a:avLst/>
          </a:prstGeom>
        </p:spPr>
      </p:pic>
      <p:pic>
        <p:nvPicPr>
          <p:cNvPr id="2" name="Picture 1" descr="A drawing of a globe&#10;&#10;AI-generated content may be incorrect.">
            <a:extLst>
              <a:ext uri="{FF2B5EF4-FFF2-40B4-BE49-F238E27FC236}">
                <a16:creationId xmlns:a16="http://schemas.microsoft.com/office/drawing/2014/main" id="{34AAA4C4-0F02-6E93-D1CD-AB90B417E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823" y="138745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54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E49A65-B1D8-7F9D-78EA-064EF4DBB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A7BBC7C-8B59-C61C-CF84-780F9D326863}"/>
              </a:ext>
            </a:extLst>
          </p:cNvPr>
          <p:cNvSpPr txBox="1"/>
          <p:nvPr/>
        </p:nvSpPr>
        <p:spPr>
          <a:xfrm>
            <a:off x="5786404" y="1560309"/>
            <a:ext cx="6175852" cy="35942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ts val="3379"/>
              </a:lnSpc>
              <a:buFont typeface="Wingdings,Sans-Serif"/>
              <a:buChar char="Ø"/>
            </a:pPr>
            <a:r>
              <a:rPr lang="en-US" sz="3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$7,145, pending legislative action</a:t>
            </a:r>
            <a:endParaRPr lang="en-US" sz="3600" b="1">
              <a:solidFill>
                <a:schemeClr val="bg1"/>
              </a:solidFill>
            </a:endParaRPr>
          </a:p>
          <a:p>
            <a:pPr marL="457200" indent="-457200">
              <a:lnSpc>
                <a:spcPts val="3379"/>
              </a:lnSpc>
              <a:buFont typeface="Wingdings,Sans-Serif"/>
              <a:buChar char="Ø"/>
            </a:pPr>
            <a:endParaRPr lang="en-US" sz="3600" b="1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lnSpc>
                <a:spcPts val="3379"/>
              </a:lnSpc>
              <a:buFont typeface="Wingdings,Sans-Serif"/>
              <a:buChar char="Ø"/>
            </a:pPr>
            <a:r>
              <a:rPr lang="en-US" sz="3600" b="1">
                <a:solidFill>
                  <a:schemeClr val="bg1"/>
                </a:solidFill>
                <a:latin typeface="Arial"/>
                <a:cs typeface="Arial"/>
              </a:rPr>
              <a:t>Tuition, tutoring, technology</a:t>
            </a:r>
          </a:p>
          <a:p>
            <a:pPr marL="457200" indent="-457200">
              <a:lnSpc>
                <a:spcPts val="3379"/>
              </a:lnSpc>
              <a:buFont typeface="Wingdings,Sans-Serif"/>
              <a:buChar char="Ø"/>
            </a:pPr>
            <a:endParaRPr lang="en-US" sz="3600" b="1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lnSpc>
                <a:spcPts val="3379"/>
              </a:lnSpc>
              <a:buFont typeface="Wingdings,Sans-Serif"/>
              <a:buChar char="Ø"/>
            </a:pPr>
            <a:r>
              <a:rPr lang="en-US" sz="3600" b="1">
                <a:solidFill>
                  <a:schemeClr val="bg1"/>
                </a:solidFill>
                <a:latin typeface="Arial"/>
                <a:cs typeface="Arial"/>
              </a:rPr>
              <a:t>Received through 12</a:t>
            </a:r>
            <a:r>
              <a:rPr lang="en-US" sz="3600" b="1" baseline="30000">
                <a:solidFill>
                  <a:schemeClr val="bg1"/>
                </a:solidFill>
                <a:latin typeface="Arial"/>
                <a:cs typeface="Arial"/>
              </a:rPr>
              <a:t>th</a:t>
            </a:r>
            <a:r>
              <a:rPr lang="en-US" sz="3600" b="1">
                <a:solidFill>
                  <a:schemeClr val="bg1"/>
                </a:solidFill>
                <a:latin typeface="Arial"/>
                <a:cs typeface="Arial"/>
              </a:rPr>
              <a:t> grade</a:t>
            </a:r>
            <a:endParaRPr lang="en-US" sz="3600" b="1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0E16E9-FA06-88FC-06BB-F270CD1A5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657" y="5679076"/>
            <a:ext cx="484094" cy="754231"/>
          </a:xfrm>
          <a:prstGeom prst="rect">
            <a:avLst/>
          </a:prstGeom>
        </p:spPr>
      </p:pic>
      <p:pic>
        <p:nvPicPr>
          <p:cNvPr id="11" name="Picture 10" descr="A group of children running on a grass field&#10;&#10;AI-generated content may be incorrect.">
            <a:extLst>
              <a:ext uri="{FF2B5EF4-FFF2-40B4-BE49-F238E27FC236}">
                <a16:creationId xmlns:a16="http://schemas.microsoft.com/office/drawing/2014/main" id="{4581F295-6495-4076-0577-824C1E415E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399" r="16902"/>
          <a:stretch/>
        </p:blipFill>
        <p:spPr>
          <a:xfrm>
            <a:off x="0" y="20456"/>
            <a:ext cx="5632723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1918CC-54E7-865A-8F72-A08F8CAE27A7}"/>
              </a:ext>
            </a:extLst>
          </p:cNvPr>
          <p:cNvCxnSpPr/>
          <p:nvPr/>
        </p:nvCxnSpPr>
        <p:spPr>
          <a:xfrm>
            <a:off x="0" y="6655547"/>
            <a:ext cx="12192000" cy="0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BB5FC2-8266-BA35-F2A9-C7C6DB7F5CC9}"/>
              </a:ext>
            </a:extLst>
          </p:cNvPr>
          <p:cNvCxnSpPr>
            <a:cxnSpLocks/>
          </p:cNvCxnSpPr>
          <p:nvPr/>
        </p:nvCxnSpPr>
        <p:spPr>
          <a:xfrm>
            <a:off x="5855972" y="1323069"/>
            <a:ext cx="5863790" cy="10228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619658C-2798-FB09-E74A-EDEE40657A50}"/>
              </a:ext>
            </a:extLst>
          </p:cNvPr>
          <p:cNvSpPr txBox="1"/>
          <p:nvPr/>
        </p:nvSpPr>
        <p:spPr>
          <a:xfrm>
            <a:off x="5855972" y="460767"/>
            <a:ext cx="5865865" cy="7232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BD9D5C"/>
                </a:solidFill>
                <a:latin typeface="Aptos"/>
              </a:rPr>
              <a:t>Scholarship Details</a:t>
            </a:r>
            <a:endParaRPr lang="en-US">
              <a:solidFill>
                <a:srgbClr val="BD9D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3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403</Words>
  <Application>Microsoft Macintosh PowerPoint</Application>
  <PresentationFormat>Widescreen</PresentationFormat>
  <Paragraphs>62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Wingdings,Sans-Serif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Barmann</dc:creator>
  <cp:lastModifiedBy>Kristi Miller</cp:lastModifiedBy>
  <cp:revision>18</cp:revision>
  <cp:lastPrinted>2026-02-06T15:12:11Z</cp:lastPrinted>
  <dcterms:created xsi:type="dcterms:W3CDTF">2024-04-15T17:03:05Z</dcterms:created>
  <dcterms:modified xsi:type="dcterms:W3CDTF">2026-04-14T18:20:26Z</dcterms:modified>
</cp:coreProperties>
</file>