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426" r:id="rId2"/>
    <p:sldId id="427" r:id="rId3"/>
    <p:sldId id="424" r:id="rId4"/>
    <p:sldId id="420" r:id="rId5"/>
    <p:sldId id="423" r:id="rId6"/>
    <p:sldId id="417" r:id="rId7"/>
    <p:sldId id="418" r:id="rId8"/>
    <p:sldId id="421" r:id="rId9"/>
    <p:sldId id="422" r:id="rId10"/>
    <p:sldId id="42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9D5C"/>
    <a:srgbClr val="46554B"/>
    <a:srgbClr val="FAF7F0"/>
    <a:srgbClr val="F6F3EC"/>
    <a:srgbClr val="FAF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5"/>
  </p:normalViewPr>
  <p:slideViewPr>
    <p:cSldViewPr snapToGrid="0">
      <p:cViewPr varScale="1">
        <p:scale>
          <a:sx n="110" d="100"/>
          <a:sy n="110" d="100"/>
        </p:scale>
        <p:origin x="6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6E85B-4150-6044-8BFC-608762DE2050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AC0C8-882F-4145-831A-39332FB9D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1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665F-08C0-4FE5-A9E0-2F25659B5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F2C49A-A509-3A42-92C8-20B1297D2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F8FA4-466C-E78B-106D-D4B523DFBD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BRING FOLDER OF MATERIALS UP FRONT.</a:t>
            </a:r>
          </a:p>
          <a:p>
            <a:r>
              <a:rPr lang="en-US"/>
              <a:t>Welcome - 3rd </a:t>
            </a:r>
            <a:r>
              <a:rPr lang="en-US" err="1"/>
              <a:t>MOScholars</a:t>
            </a:r>
            <a:r>
              <a:rPr lang="en-US"/>
              <a:t> Partner Training</a:t>
            </a:r>
          </a:p>
          <a:p>
            <a:r>
              <a:rPr lang="en-US"/>
              <a:t>We have new partnering schools and partnering schools that have been with us since the beginning. We are thankful to have you here. </a:t>
            </a:r>
            <a:br>
              <a:rPr lang="en-US">
                <a:cs typeface="+mn-lt"/>
              </a:rPr>
            </a:br>
            <a:r>
              <a:rPr lang="en-US"/>
              <a:t>We have 45 attendees representing over 25 partner schools</a:t>
            </a:r>
          </a:p>
          <a:p>
            <a:r>
              <a:rPr lang="en-US"/>
              <a:t>Building the plane as we were flying it</a:t>
            </a:r>
          </a:p>
          <a:p>
            <a:r>
              <a:rPr lang="en-US"/>
              <a:t>Today is about our partnership.</a:t>
            </a:r>
          </a:p>
          <a:p>
            <a:r>
              <a:rPr lang="en-US"/>
              <a:t>Back of the agenda listing</a:t>
            </a:r>
          </a:p>
          <a:p>
            <a:r>
              <a:rPr lang="en-US"/>
              <a:t>Reference Materials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6A11D-632A-56FF-79EC-3A6D2EC4C0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5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351C3-BE7C-5930-51D1-C71909FFB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00F83-B669-BB9C-8137-F501AB9092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8C108-BD46-6389-B0D3-487C7A8FD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2BFBE-462A-3DE1-A68C-7D6AB49FB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85EE3-CE2E-FD19-155C-9E4C0CA37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F50F2D-000D-6A3B-D4EA-FFF7FB44D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4F2FFB-82DB-2413-3009-6B2009BCE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Step #1 –I will actually show you the treasurer’s website and walk you through a reservation on the next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Step #2 – By selecting HTF, we will see your reservation and begin communicating with you to walk you to walk you through the next step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Step #3 – Donate that amount you reserved to HTF. (Reservation must be done first per the state statute – cannot donate first).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-With each communication, we ask supporters if they are affiliated with a school and keep track of that internally. So when you are promoting MOScholars with your community, it’s great to remind them to let us know!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-We process your proof of donation with the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-State issues a tax credit certificate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-This is kept to use when filing 2025 taxes in spring of 2026.  You will use a tax credit form when filing taxes called MO-TC.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-We have a couple of resources for schools to use to share about the tax credit process.  1) a 1 minute video. 2) Our bifold – located in the folder/giving you a bundle to take with you today.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51E1C-BD79-0FBE-E31F-7959D00B4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0E65-86DA-A728-83D0-C9019FBB7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1FD1D-DEC9-B1D7-7CC9-40D69A695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E83B71-5001-9E14-1ABE-4DD8C5A669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79236-49A2-40B3-0015-C26CE6947C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1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C4005-496A-F2D2-A4C1-3653BA952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7C8232-12F7-5153-FC69-80C7DA627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98DCF7-A901-1C6C-934C-7A03BE13F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989F4-2D91-4F37-D647-954A3DAF0A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83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695BF-FA3F-2A17-EB5A-B9B81505A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8A47FA-5B6E-7DE6-B36F-88C80B19E7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C02A1-5BC0-416F-BE7F-17DEFBAB4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A3863-83EB-E23C-4D00-814CDBF2C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75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956B9-6A89-62F0-0876-AE0CFC95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61CD51-E63F-557C-39CA-2565F9E56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9BE3D-CC1F-3EED-FBC6-A7885F2C85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FC88D-29D5-E4F4-DC5B-6BEEA570B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89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CADAB-EFC7-D972-A34D-4FBB5097B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9841E8-CCDB-8F44-54EC-A736D1EEC5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41AF0-B6E3-8D3C-6EFD-1D9A46F04D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6A2F1-0F6E-F8C4-4056-6EB5E5BE6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EF29E-672D-6354-6A81-801EEBD4C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594A3-31AD-29A8-1818-59A9C849D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953FAB-E822-1883-33F7-86C6EA7481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57C38-309B-9FF6-5180-086AFD733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26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77818-3652-3FEC-AAB0-52A61D0AE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8C54EA-21F0-F3D6-09E6-0C9748E94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58116-B519-65CF-D16C-A41C5A1600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AF418-9E4E-BA76-A6A7-4A387ADBFC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AC0C8-882F-4145-831A-39332FB9D8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68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C58B-0705-3D62-1232-C4ED32791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1DC520-D036-4C45-7602-B872F6661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BFFA6-31BF-F53F-6219-9270498D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8334D-4A36-5C1B-FEF5-F15E8916B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598CF-E9D4-C818-C6D8-49BCE5B8E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3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8266B-FF3F-B9B0-B560-C74DDF73C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B6EC60-4FCE-4AC2-E2A0-C588A8E19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4296-A76E-DEB3-CF14-7B1985AA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CFC29-1DBD-2A14-1570-D5C281EB3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EF385-FAA0-A05D-731D-FCE76A59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36AEB1-6475-892C-946D-4FB14BEEC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F946-530C-DF52-0F39-3160668D1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D5F30-EBFA-723F-4721-2F90C0E4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8A9E3-A9D8-E87C-23CE-8409719D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66921-4AD0-E5FC-5878-F0F214C8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6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430-895C-4581-242C-BE86B5422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6021-2EFC-9B63-19C0-53E514F2A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C5115-460B-9B8C-A9E4-807DF236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9B72A-4C01-F2AD-F5F2-B73E75120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FB158-619B-3F1A-E45B-497AF0CD4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5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031C7-9B23-F38B-4D01-C7E4FBB2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B6B6-A491-F7C1-286E-EBB0DFBF1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FA52F-F996-6ED1-3AB9-A3BA9089B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8A775-5C84-69C5-CAFF-894B44B0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86D2F-E4E8-1311-B997-E07DEE34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1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E94AA-19AD-C2B7-BEF5-C8F55D4D6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3C716-058C-77D2-38F1-FBDC7B948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491C7-691F-6D07-8B0D-8C62B4A0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657D0-D732-663E-7E07-109BEF51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3966C-36C8-B0F8-7EDD-CCEF08A9F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4AB70-614E-BF36-8CED-F81B266E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40BE-7DC1-3B17-2DFD-7889B764C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6FD58-AD0E-4123-AA1F-2A6A1B111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48A93-7181-0A13-836F-57864713A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72C7F2-1640-397D-DD91-6E976D16A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0AF36-D8BD-CE7A-A94B-8E875F25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CAB5E-A138-860B-18B0-7C8CA463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736F34-1CF5-6B47-3B9B-40FFFE58A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DC980D-1452-A177-7D77-E5BE1CB4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7BBB-7D5A-0705-876E-AB1F2710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1B7CC-AF99-F058-FF30-CC26D5A1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A6F0D-1E1D-095B-505A-425FC2B23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5C13C-A35D-3876-E255-D5F4317A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51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AAD624-C137-C9A1-158B-E1D1235E9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F099E-DCBA-8F39-7AFB-4802050B9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3F5E-3486-8860-CFF0-9FF88FFC8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3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E4E34-B0D4-0B20-4269-58F145FA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560DC-AE7F-A90C-A374-EAB5BA4FC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6DC2D-A247-91DC-DEFC-F222529BC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2F24D-F698-57B9-DAF2-B2606CE21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D88B4-DC3D-D977-2EA4-D420CED7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C15D7-EAEB-B8BF-518F-6E2309DC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5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92A7-E393-276F-32FA-D871DDD40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F1E5-3DAF-EDCC-ED25-80716B18A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126FE-100A-621A-0BE1-8DED42115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C602F-C634-B38A-1F33-3F2DC2EC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7EB19-7459-C0AD-AA2B-D41C0D18C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704D8-12FF-A5E2-B4C7-AE9AEEC1F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82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8CE97B-212E-DAEE-0E52-AC496622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CD02B-CD33-9495-5242-B061B61F1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13A94-8983-4B7B-6237-58930162E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275F5-1DFC-C444-8C63-14BDA22BDFA6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DD000-4DD3-035F-81DA-38A16864B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3C0FE-BCDE-AFE3-D18D-090F9A8D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B824BB-2C04-B046-9D07-B916D781D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2BAE-6746-191B-0F70-23D3B31F0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7021A8-002F-BF22-8E96-D63B489DE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34" y="0"/>
            <a:ext cx="1219893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7DAC4-CDBE-B4EC-DDF7-BC2D1FCEB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46" y="3305059"/>
            <a:ext cx="1523907" cy="1818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F320D-F44F-15BC-BEC0-3C70D814B1FD}"/>
              </a:ext>
            </a:extLst>
          </p:cNvPr>
          <p:cNvSpPr txBox="1"/>
          <p:nvPr/>
        </p:nvSpPr>
        <p:spPr>
          <a:xfrm>
            <a:off x="2722625" y="519374"/>
            <a:ext cx="673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46554B"/>
                </a:solidFill>
                <a:latin typeface="Abadi" panose="020B0604020104020204" pitchFamily="34" charset="77"/>
              </a:rPr>
              <a:t>Website Communication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C3F407-2396-33D2-8E40-2B17F32F8062}"/>
              </a:ext>
            </a:extLst>
          </p:cNvPr>
          <p:cNvCxnSpPr>
            <a:cxnSpLocks/>
          </p:cNvCxnSpPr>
          <p:nvPr/>
        </p:nvCxnSpPr>
        <p:spPr>
          <a:xfrm>
            <a:off x="1010747" y="1350371"/>
            <a:ext cx="10292253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4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783E0-3336-7660-24AC-B303011FA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080849-0958-C4BE-A44A-CF719181F24E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63FBF2A-95CF-56EE-D8C6-CA49327E0884}"/>
              </a:ext>
            </a:extLst>
          </p:cNvPr>
          <p:cNvSpPr txBox="1"/>
          <p:nvPr/>
        </p:nvSpPr>
        <p:spPr>
          <a:xfrm>
            <a:off x="478879" y="453863"/>
            <a:ext cx="888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46554B"/>
                </a:solidFill>
                <a:latin typeface="Aptos" panose="020B0004020202020204" pitchFamily="34" charset="0"/>
              </a:rPr>
              <a:t>Participation</a:t>
            </a:r>
            <a:endParaRPr lang="en-US" sz="6600" b="1">
              <a:solidFill>
                <a:srgbClr val="46554B"/>
              </a:solidFill>
              <a:latin typeface="Aptos" panose="020B00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3F259D-8B91-D6D9-9118-3196B2A205BB}"/>
              </a:ext>
            </a:extLst>
          </p:cNvPr>
          <p:cNvCxnSpPr>
            <a:cxnSpLocks/>
          </p:cNvCxnSpPr>
          <p:nvPr/>
        </p:nvCxnSpPr>
        <p:spPr>
          <a:xfrm>
            <a:off x="582004" y="1329022"/>
            <a:ext cx="1174167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81A370-DE04-8F59-7D58-6BAA5ECC0184}"/>
              </a:ext>
            </a:extLst>
          </p:cNvPr>
          <p:cNvCxnSpPr>
            <a:cxnSpLocks/>
          </p:cNvCxnSpPr>
          <p:nvPr/>
        </p:nvCxnSpPr>
        <p:spPr>
          <a:xfrm>
            <a:off x="3740294" y="2120862"/>
            <a:ext cx="0" cy="2843139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43FACB-0503-FFB1-EE19-BA8D74C0B8F7}"/>
              </a:ext>
            </a:extLst>
          </p:cNvPr>
          <p:cNvCxnSpPr>
            <a:cxnSpLocks/>
          </p:cNvCxnSpPr>
          <p:nvPr/>
        </p:nvCxnSpPr>
        <p:spPr>
          <a:xfrm>
            <a:off x="7702694" y="2120862"/>
            <a:ext cx="0" cy="2843139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6B54229-C1AD-3CA8-EC16-488718C997DF}"/>
              </a:ext>
            </a:extLst>
          </p:cNvPr>
          <p:cNvSpPr txBox="1"/>
          <p:nvPr/>
        </p:nvSpPr>
        <p:spPr>
          <a:xfrm>
            <a:off x="251252" y="1565496"/>
            <a:ext cx="337240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36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Developer</a:t>
            </a:r>
          </a:p>
          <a:p>
            <a:r>
              <a:rPr lang="en-US" sz="40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i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en-US" sz="3200" b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website builder</a:t>
            </a:r>
            <a:b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 per hour / Most Expense</a:t>
            </a:r>
            <a:endParaRPr lang="en-US" sz="2800" i="1">
              <a:solidFill>
                <a:srgbClr val="BD9D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5C6BB-12DE-B174-F08B-E6D385992A9F}"/>
              </a:ext>
            </a:extLst>
          </p:cNvPr>
          <p:cNvSpPr txBox="1"/>
          <p:nvPr/>
        </p:nvSpPr>
        <p:spPr>
          <a:xfrm>
            <a:off x="3917811" y="1575166"/>
            <a:ext cx="364509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36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Staff</a:t>
            </a:r>
          </a:p>
          <a:p>
            <a:pPr algn="ctr"/>
            <a:endParaRPr lang="en-US" sz="4000" b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i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en-US" sz="3200" b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school staff </a:t>
            </a:r>
            <a:b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i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F116A6-9E04-4F4F-1F33-0FE88CAD5ED0}"/>
              </a:ext>
            </a:extLst>
          </p:cNvPr>
          <p:cNvSpPr txBox="1"/>
          <p:nvPr/>
        </p:nvSpPr>
        <p:spPr>
          <a:xfrm>
            <a:off x="7882785" y="1565997"/>
            <a:ext cx="3946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36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Parent</a:t>
            </a:r>
          </a:p>
          <a:p>
            <a:pPr algn="ctr"/>
            <a:endParaRPr lang="en-US" sz="4000" b="1" i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i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school community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2D0C-304F-A0CB-F0AF-C6235175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330" y="5743834"/>
            <a:ext cx="484094" cy="754231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AC64F37-AEEF-EA31-13EA-3FCBC8EF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420" y="4797150"/>
            <a:ext cx="2073380" cy="207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9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3654C1-0E53-DC0B-F6E5-AB7C3F43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EABCE2-E632-9F6A-947A-86A52385D5EF}"/>
              </a:ext>
            </a:extLst>
          </p:cNvPr>
          <p:cNvCxnSpPr/>
          <p:nvPr/>
        </p:nvCxnSpPr>
        <p:spPr>
          <a:xfrm>
            <a:off x="0" y="66555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B2C6EFE-34EC-D87C-AE84-83793A034DBF}"/>
              </a:ext>
            </a:extLst>
          </p:cNvPr>
          <p:cNvSpPr txBox="1"/>
          <p:nvPr/>
        </p:nvSpPr>
        <p:spPr>
          <a:xfrm>
            <a:off x="478879" y="453863"/>
            <a:ext cx="8884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46554B"/>
                </a:solidFill>
                <a:latin typeface="Aptos" panose="020B0004020202020204" pitchFamily="34" charset="0"/>
              </a:rPr>
              <a:t>Types of Digital Partnership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8EA6AE-BF50-1E88-9DB6-B78C9911CD0F}"/>
              </a:ext>
            </a:extLst>
          </p:cNvPr>
          <p:cNvCxnSpPr>
            <a:cxnSpLocks/>
          </p:cNvCxnSpPr>
          <p:nvPr/>
        </p:nvCxnSpPr>
        <p:spPr>
          <a:xfrm>
            <a:off x="582004" y="1329022"/>
            <a:ext cx="1174167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2AE91EC-C290-B402-C45B-5A64428301CD}"/>
              </a:ext>
            </a:extLst>
          </p:cNvPr>
          <p:cNvCxnSpPr>
            <a:cxnSpLocks/>
          </p:cNvCxnSpPr>
          <p:nvPr/>
        </p:nvCxnSpPr>
        <p:spPr>
          <a:xfrm>
            <a:off x="6095561" y="2037738"/>
            <a:ext cx="439" cy="331012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86F2BF-7692-7426-DC4D-C9DA1A7AE158}"/>
              </a:ext>
            </a:extLst>
          </p:cNvPr>
          <p:cNvSpPr txBox="1"/>
          <p:nvPr/>
        </p:nvSpPr>
        <p:spPr>
          <a:xfrm>
            <a:off x="999880" y="1743326"/>
            <a:ext cx="43694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44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#1</a:t>
            </a:r>
          </a:p>
          <a:p>
            <a:pPr algn="ctr"/>
            <a:endParaRPr lang="en-US" sz="3200" b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Link</a:t>
            </a:r>
          </a:p>
          <a:p>
            <a:pPr algn="ctr"/>
            <a:b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or text linking to MOScholars / Herzog Tomorrow website.</a:t>
            </a:r>
            <a:endParaRPr lang="en-US" sz="2800" i="1">
              <a:solidFill>
                <a:srgbClr val="BD9D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4EBEB1-E36E-FCB2-D4D6-0C5A44611496}"/>
              </a:ext>
            </a:extLst>
          </p:cNvPr>
          <p:cNvSpPr txBox="1"/>
          <p:nvPr/>
        </p:nvSpPr>
        <p:spPr>
          <a:xfrm>
            <a:off x="7165756" y="1743326"/>
            <a:ext cx="394438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itchFamily="2" charset="2"/>
              <a:buChar char="Ø"/>
            </a:pPr>
            <a:r>
              <a:rPr lang="en-US" sz="4400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#2 </a:t>
            </a:r>
          </a:p>
          <a:p>
            <a:pPr algn="ctr"/>
            <a:endParaRPr lang="en-US" sz="3200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MOScholar Page</a:t>
            </a:r>
          </a:p>
          <a:p>
            <a:pPr algn="ctr"/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i="1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tax credits, embed videos, &amp; link MOScholars / Herzog Tomorrow.</a:t>
            </a:r>
            <a:endParaRPr lang="en-US" sz="3200" i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76A0A4-174C-71AD-7FE1-B431CA4E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2330" y="5743834"/>
            <a:ext cx="484094" cy="7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E9141-D709-27EF-6916-74382B136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348339-3C72-1332-A9F2-43B0EAA9BE8B}"/>
              </a:ext>
            </a:extLst>
          </p:cNvPr>
          <p:cNvSpPr txBox="1"/>
          <p:nvPr/>
        </p:nvSpPr>
        <p:spPr>
          <a:xfrm>
            <a:off x="360148" y="180240"/>
            <a:ext cx="5523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46554B"/>
                </a:solidFill>
                <a:latin typeface="Aptos" panose="020B0004020202020204" pitchFamily="34" charset="0"/>
              </a:rPr>
              <a:t>Visibility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EA84D-B5CA-62DE-7574-155838D9A47F}"/>
              </a:ext>
            </a:extLst>
          </p:cNvPr>
          <p:cNvSpPr txBox="1"/>
          <p:nvPr/>
        </p:nvSpPr>
        <p:spPr>
          <a:xfrm>
            <a:off x="775488" y="1495790"/>
            <a:ext cx="5523712" cy="48115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3200" b="1" i="1">
                <a:solidFill>
                  <a:srgbClr val="BD9D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should it go?</a:t>
            </a:r>
            <a:endParaRPr lang="en-US" sz="3200" i="1">
              <a:solidFill>
                <a:srgbClr val="4655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80"/>
              </a:lnSpc>
            </a:pPr>
            <a:endParaRPr lang="en-US" sz="3200">
              <a:solidFill>
                <a:srgbClr val="BD9D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ts val="338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Admissions</a:t>
            </a:r>
          </a:p>
          <a:p>
            <a:pPr marL="914400" lvl="1" indent="-457200">
              <a:lnSpc>
                <a:spcPts val="338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Aid</a:t>
            </a:r>
          </a:p>
          <a:p>
            <a:pPr marL="914400" lvl="1" indent="-457200">
              <a:lnSpc>
                <a:spcPts val="338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</a:p>
          <a:p>
            <a:pPr marL="914400" lvl="1" indent="-457200">
              <a:lnSpc>
                <a:spcPts val="338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Portal</a:t>
            </a:r>
          </a:p>
          <a:p>
            <a:pPr marL="914400" lvl="1" indent="-457200">
              <a:lnSpc>
                <a:spcPts val="338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4655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Scholarships</a:t>
            </a:r>
          </a:p>
          <a:p>
            <a:pPr marL="457200" indent="-457200">
              <a:lnSpc>
                <a:spcPts val="3380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BD9D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02D806-6B80-716A-0B8E-300F71618B12}"/>
              </a:ext>
            </a:extLst>
          </p:cNvPr>
          <p:cNvCxnSpPr>
            <a:cxnSpLocks/>
          </p:cNvCxnSpPr>
          <p:nvPr/>
        </p:nvCxnSpPr>
        <p:spPr>
          <a:xfrm>
            <a:off x="676332" y="1134906"/>
            <a:ext cx="1174167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7A7227-D4D8-2EF2-990F-C9CBE5F3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6000"/>
          </a:blip>
          <a:srcRect l="25937" t="3411" r="27184" b="2944"/>
          <a:stretch/>
        </p:blipFill>
        <p:spPr>
          <a:xfrm>
            <a:off x="6214532" y="0"/>
            <a:ext cx="6197601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97DDAB-8E49-223D-1B06-D91264FD804A}"/>
              </a:ext>
            </a:extLst>
          </p:cNvPr>
          <p:cNvCxnSpPr/>
          <p:nvPr/>
        </p:nvCxnSpPr>
        <p:spPr>
          <a:xfrm>
            <a:off x="0" y="6668247"/>
            <a:ext cx="12192000" cy="0"/>
          </a:xfrm>
          <a:prstGeom prst="line">
            <a:avLst/>
          </a:prstGeom>
          <a:ln>
            <a:solidFill>
              <a:srgbClr val="BD9D5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79A0F50-FF42-B1BB-1BDF-22B1B4E59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58" y="6111883"/>
            <a:ext cx="1443042" cy="4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7D063-7DAC-3EC4-D507-B8D169C13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AA3E35-B11F-C05E-F47D-7C9C78AA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9" y="316006"/>
            <a:ext cx="11948876" cy="64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EE285-ABF2-425E-EA1B-6725813CD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BAF7AC24-BF50-D474-37E2-4F122DC3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604" y="0"/>
            <a:ext cx="12613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6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F72F3-808E-29EE-2985-AD04721FC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in a black shirt&#10;&#10;AI-generated content may be incorrect.">
            <a:extLst>
              <a:ext uri="{FF2B5EF4-FFF2-40B4-BE49-F238E27FC236}">
                <a16:creationId xmlns:a16="http://schemas.microsoft.com/office/drawing/2014/main" id="{DDB78E77-5EF4-3D93-9FC7-65A72CD5B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3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74A4C-31FC-EBCB-0EBE-415F52CD9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65EBD268-CF90-188C-865D-E7EA6E2A0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9134" y="55416"/>
            <a:ext cx="14150267" cy="687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364B2-2BBD-35BE-F96E-75514E452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EEDE8A-4F11-A847-27DE-3FEB66BF9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780" cy="64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0C033-AA7A-6CCC-7E8A-2D6BA389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10F31560-02F7-5BD3-7E7D-70A68A53D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379</Words>
  <Application>Microsoft Macintosh PowerPoint</Application>
  <PresentationFormat>Widescreen</PresentationFormat>
  <Paragraphs>56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Abadi</vt:lpstr>
      <vt:lpstr>Aptos</vt:lpstr>
      <vt:lpstr>Aptos Display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Barmann</dc:creator>
  <cp:lastModifiedBy>Kristi Miller</cp:lastModifiedBy>
  <cp:revision>2</cp:revision>
  <cp:lastPrinted>2026-02-06T15:12:11Z</cp:lastPrinted>
  <dcterms:created xsi:type="dcterms:W3CDTF">2024-04-15T17:03:05Z</dcterms:created>
  <dcterms:modified xsi:type="dcterms:W3CDTF">2026-04-14T18:13:48Z</dcterms:modified>
</cp:coreProperties>
</file>